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9"/>
  </p:notesMasterIdLst>
  <p:sldIdLst>
    <p:sldId id="256" r:id="rId2"/>
    <p:sldId id="257" r:id="rId3"/>
    <p:sldId id="259" r:id="rId4"/>
    <p:sldId id="260" r:id="rId5"/>
    <p:sldId id="261" r:id="rId6"/>
    <p:sldId id="262" r:id="rId7"/>
    <p:sldId id="263" r:id="rId8"/>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2467"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3/9/2023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7</a:t>
            </a:fld>
            <a:endParaRPr lang="en-US"/>
          </a:p>
        </p:txBody>
      </p:sp>
    </p:spTree>
    <p:extLst>
      <p:ext uri="{BB962C8B-B14F-4D97-AF65-F5344CB8AC3E}">
        <p14:creationId xmlns:p14="http://schemas.microsoft.com/office/powerpoint/2010/main" val="59015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3/9/2023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3/9/2023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648"/>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1861540" y="2390507"/>
            <a:ext cx="2939060" cy="1477328"/>
          </a:xfrm>
          <a:prstGeom prst="rect">
            <a:avLst/>
          </a:prstGeom>
          <a:noFill/>
        </p:spPr>
        <p:txBody>
          <a:bodyPr wrap="square" rtlCol="0">
            <a:spAutoFit/>
          </a:bodyPr>
          <a:lstStyle/>
          <a:p>
            <a:endParaRPr lang="es-MX" dirty="0">
              <a:solidFill>
                <a:schemeClr val="bg1"/>
              </a:solidFill>
            </a:endParaRPr>
          </a:p>
          <a:p>
            <a:r>
              <a:rPr lang="es-MX" dirty="0">
                <a:solidFill>
                  <a:schemeClr val="bg1"/>
                </a:solidFill>
              </a:rPr>
              <a:t>TOPIC: </a:t>
            </a:r>
          </a:p>
          <a:p>
            <a:r>
              <a:rPr lang="es-MX" dirty="0">
                <a:solidFill>
                  <a:schemeClr val="bg1"/>
                </a:solidFill>
              </a:rPr>
              <a:t>FINAL PROJECT- Machine </a:t>
            </a:r>
            <a:r>
              <a:rPr lang="es-MX" dirty="0" err="1">
                <a:solidFill>
                  <a:schemeClr val="bg1"/>
                </a:solidFill>
              </a:rPr>
              <a:t>Learning</a:t>
            </a:r>
            <a:r>
              <a:rPr lang="es-MX" dirty="0">
                <a:solidFill>
                  <a:schemeClr val="bg1"/>
                </a:solidFill>
              </a:rPr>
              <a:t> </a:t>
            </a:r>
            <a:r>
              <a:rPr lang="es-MX" dirty="0" err="1">
                <a:solidFill>
                  <a:schemeClr val="bg1"/>
                </a:solidFill>
              </a:rPr>
              <a:t>model</a:t>
            </a:r>
            <a:r>
              <a:rPr lang="es-MX" dirty="0">
                <a:solidFill>
                  <a:schemeClr val="bg1"/>
                </a:solidFill>
              </a:rPr>
              <a:t> </a:t>
            </a:r>
            <a:r>
              <a:rPr lang="es-MX" dirty="0" err="1">
                <a:solidFill>
                  <a:schemeClr val="bg1"/>
                </a:solidFill>
              </a:rPr>
              <a:t>for</a:t>
            </a:r>
            <a:r>
              <a:rPr lang="es-MX" dirty="0">
                <a:solidFill>
                  <a:schemeClr val="bg1"/>
                </a:solidFill>
              </a:rPr>
              <a:t> </a:t>
            </a:r>
            <a:r>
              <a:rPr lang="es-MX" dirty="0" err="1">
                <a:solidFill>
                  <a:schemeClr val="bg1"/>
                </a:solidFill>
              </a:rPr>
              <a:t>inventory</a:t>
            </a:r>
            <a:r>
              <a:rPr lang="es-MX" dirty="0">
                <a:solidFill>
                  <a:schemeClr val="bg1"/>
                </a:solidFill>
              </a:rPr>
              <a:t> </a:t>
            </a:r>
            <a:r>
              <a:rPr lang="es-MX" dirty="0" err="1">
                <a:solidFill>
                  <a:schemeClr val="bg1"/>
                </a:solidFill>
              </a:rPr>
              <a:t>optimization</a:t>
            </a:r>
            <a:endParaRPr lang="es-E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2862322"/>
          </a:xfrm>
          <a:prstGeom prst="rect">
            <a:avLst/>
          </a:prstGeom>
          <a:noFill/>
        </p:spPr>
        <p:txBody>
          <a:bodyPr wrap="square" rtlCol="0">
            <a:spAutoFit/>
          </a:bodyPr>
          <a:lstStyle/>
          <a:p>
            <a:pPr algn="just"/>
            <a:r>
              <a:rPr lang="en-US"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stretch>
            <a:fillRect/>
          </a:stretch>
        </p:blipFill>
        <p:spPr>
          <a:xfrm>
            <a:off x="457200" y="2133600"/>
            <a:ext cx="7168842" cy="3798707"/>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5715000"/>
            <a:ext cx="6629400" cy="2308324"/>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Description of the Data</a:t>
            </a:r>
          </a:p>
          <a:p>
            <a:r>
              <a:rPr lang="en-US" b="0" i="0" dirty="0">
                <a:solidFill>
                  <a:schemeClr val="bg1"/>
                </a:solidFill>
                <a:effectLst/>
                <a:latin typeface="-apple-system"/>
              </a:rPr>
              <a:t>There are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382000"/>
            <a:ext cx="7168841" cy="923330"/>
          </a:xfrm>
          <a:prstGeom prst="rect">
            <a:avLst/>
          </a:prstGeom>
          <a:noFill/>
        </p:spPr>
        <p:txBody>
          <a:bodyPr wrap="square">
            <a:spAutoFit/>
          </a:bodyPr>
          <a:lstStyle/>
          <a:p>
            <a:pPr lvl="1" algn="just"/>
            <a:r>
              <a:rPr lang="en-US" b="0" i="0" dirty="0">
                <a:solidFill>
                  <a:schemeClr val="bg1"/>
                </a:solidFill>
                <a:effectLst/>
                <a:latin typeface="-apple-system"/>
              </a:rPr>
              <a:t>We will have to extract, transform and load our data. Each team member will be assigned to work with one csv file to further merge them together using PostgreSQL.</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31325"/>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1016675"/>
            <a:ext cx="6248400" cy="2031325"/>
          </a:xfrm>
          <a:prstGeom prst="rect">
            <a:avLst/>
          </a:prstGeom>
          <a:noFill/>
        </p:spPr>
        <p:txBody>
          <a:bodyPr wrap="square" rtlCol="0">
            <a:spAutoFit/>
          </a:bodyPr>
          <a:lstStyle/>
          <a:p>
            <a:r>
              <a:rPr lang="en-US" b="1" i="0" dirty="0">
                <a:solidFill>
                  <a:schemeClr val="bg1"/>
                </a:solidFill>
                <a:effectLst/>
                <a:latin typeface="-apple-system"/>
              </a:rPr>
              <a:t>Questions to be answered</a:t>
            </a:r>
            <a:r>
              <a:rPr lang="en-US"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endParaRPr lang="es-ES" dirty="0">
              <a:solidFill>
                <a:schemeClr val="bg1"/>
              </a:solidFill>
              <a:latin typeface="Söhne"/>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5800" y="3962400"/>
            <a:ext cx="6629400" cy="3970318"/>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Description of the analysis phase of the project</a:t>
            </a:r>
          </a:p>
          <a:p>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(almacenes_ventas.csv) which will be grouped by store name, product brand, month, qty and total sales, previous to start our machine learning model. In that way, we might be able to identify which are the higher turnover devices by store, and by month. </a:t>
            </a:r>
          </a:p>
          <a:p>
            <a:endParaRPr lang="en-US" dirty="0">
              <a:solidFill>
                <a:schemeClr val="bg1"/>
              </a:solidFill>
              <a:latin typeface="-apple-system"/>
            </a:endParaRPr>
          </a:p>
          <a:p>
            <a:r>
              <a:rPr lang="en-US" dirty="0">
                <a:solidFill>
                  <a:schemeClr val="bg1"/>
                </a:solidFill>
                <a:latin typeface="-apple-system"/>
              </a:rPr>
              <a:t>This will also help us identify which kind of inventory </a:t>
            </a:r>
            <a:r>
              <a:rPr lang="en-US" dirty="0" err="1">
                <a:solidFill>
                  <a:schemeClr val="bg1"/>
                </a:solidFill>
                <a:latin typeface="-apple-system"/>
              </a:rPr>
              <a:t>Dimovil</a:t>
            </a:r>
            <a:r>
              <a:rPr lang="en-US" dirty="0">
                <a:solidFill>
                  <a:schemeClr val="bg1"/>
                </a:solidFill>
                <a:latin typeface="-apple-system"/>
              </a:rPr>
              <a:t> should keep in each store, each month.  </a:t>
            </a:r>
          </a:p>
          <a:p>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378239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1016675"/>
            <a:ext cx="6248400" cy="2862322"/>
          </a:xfrm>
          <a:prstGeom prst="rect">
            <a:avLst/>
          </a:prstGeom>
          <a:noFill/>
        </p:spPr>
        <p:txBody>
          <a:bodyPr wrap="square" rtlCol="0">
            <a:spAutoFit/>
          </a:bodyPr>
          <a:lstStyle/>
          <a:p>
            <a:r>
              <a:rPr lang="en-US" b="1" dirty="0">
                <a:solidFill>
                  <a:schemeClr val="bg1"/>
                </a:solidFill>
                <a:latin typeface="-apple-system"/>
              </a:rPr>
              <a:t>Machine Learning Model</a:t>
            </a:r>
          </a:p>
          <a:p>
            <a:pPr marL="342900" indent="-342900">
              <a:buFont typeface="+mj-lt"/>
              <a:buAutoNum type="arabicPeriod"/>
            </a:pPr>
            <a:r>
              <a:rPr lang="en-US" dirty="0">
                <a:solidFill>
                  <a:schemeClr val="bg1"/>
                </a:solidFill>
                <a:latin typeface="Söhne"/>
              </a:rPr>
              <a:t>(Description of the model)</a:t>
            </a:r>
          </a:p>
          <a:p>
            <a:pPr marL="800100" lvl="1" indent="-342900">
              <a:buFont typeface="+mj-lt"/>
              <a:buAutoNum type="arabicPeriod"/>
            </a:pPr>
            <a:r>
              <a:rPr lang="en-US" dirty="0"/>
              <a:t>Description of preliminary data preprocessing </a:t>
            </a:r>
          </a:p>
          <a:p>
            <a:pPr marL="800100" lvl="1" indent="-342900">
              <a:buFont typeface="+mj-lt"/>
              <a:buAutoNum type="arabicPeriod"/>
            </a:pPr>
            <a:r>
              <a:rPr lang="en-US" dirty="0"/>
              <a:t>Description of preliminary feature engineering and preliminary feature selection, including their decision-making process </a:t>
            </a:r>
          </a:p>
          <a:p>
            <a:pPr marL="800100" lvl="1" indent="-342900">
              <a:buFont typeface="+mj-lt"/>
              <a:buAutoNum type="arabicPeriod"/>
            </a:pPr>
            <a:r>
              <a:rPr lang="en-US" dirty="0"/>
              <a:t>Description of how data was split into training and testing sets </a:t>
            </a:r>
          </a:p>
          <a:p>
            <a:pPr marL="800100" lvl="1" indent="-342900">
              <a:buFont typeface="+mj-lt"/>
              <a:buAutoNum type="arabicPeriod"/>
            </a:pPr>
            <a:r>
              <a:rPr lang="en-US" dirty="0"/>
              <a:t>Explanation of model choice, including limitations and benefits </a:t>
            </a: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969839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TotalTime>
  <Words>550</Words>
  <Application>Microsoft Office PowerPoint</Application>
  <PresentationFormat>Custom</PresentationFormat>
  <Paragraphs>49</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vt: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Ricardo Donoso</cp:lastModifiedBy>
  <cp:revision>13</cp:revision>
  <dcterms:created xsi:type="dcterms:W3CDTF">2023-03-02T23:19:21Z</dcterms:created>
  <dcterms:modified xsi:type="dcterms:W3CDTF">2023-03-10T04:27:29Z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